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95181415453994E-2"/>
          <c:y val="3.1976744186046513E-2"/>
          <c:w val="0.96890481858454602"/>
          <c:h val="0.862829152169932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M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CARPETAS INICIADAS</c:v>
                </c:pt>
                <c:pt idx="1">
                  <c:v>CARPETAS DETERMINAS</c:v>
                </c:pt>
                <c:pt idx="2">
                  <c:v>CARPETAS 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378</c:v>
                </c:pt>
                <c:pt idx="1">
                  <c:v>199</c:v>
                </c:pt>
                <c:pt idx="2">
                  <c:v>179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36805888"/>
        <c:axId val="2036799360"/>
      </c:barChart>
      <c:catAx>
        <c:axId val="203680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6799360"/>
        <c:crosses val="autoZero"/>
        <c:auto val="1"/>
        <c:lblAlgn val="ctr"/>
        <c:lblOffset val="100"/>
        <c:noMultiLvlLbl val="0"/>
      </c:catAx>
      <c:valAx>
        <c:axId val="2036799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3680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05106D64-EABE-4D1E-B687-C6C972CB760B}" type="VALUE">
                      <a:rPr lang="en-US" sz="1800">
                        <a:latin typeface="Arial MT"/>
                      </a:rPr>
                      <a:pPr/>
                      <a:t>[VALOR]</a:t>
                    </a:fld>
                    <a:endParaRPr lang="es-MX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M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VÍCTIMAS</c:v>
                </c:pt>
                <c:pt idx="1">
                  <c:v>LOCALIZADAS</c:v>
                </c:pt>
                <c:pt idx="2">
                  <c:v>SIN LOCALIZAR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437</c:v>
                </c:pt>
                <c:pt idx="1">
                  <c:v>290</c:v>
                </c:pt>
                <c:pt idx="2">
                  <c:v>147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36809152"/>
        <c:axId val="2036803168"/>
      </c:barChart>
      <c:catAx>
        <c:axId val="203680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6803168"/>
        <c:crosses val="autoZero"/>
        <c:auto val="1"/>
        <c:lblAlgn val="ctr"/>
        <c:lblOffset val="100"/>
        <c:noMultiLvlLbl val="0"/>
      </c:catAx>
      <c:valAx>
        <c:axId val="2036803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368091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519672"/>
            <a:ext cx="1400810" cy="251460"/>
          </a:xfrm>
          <a:custGeom>
            <a:avLst/>
            <a:gdLst/>
            <a:ahLst/>
            <a:cxnLst/>
            <a:rect l="l" t="t" r="r" b="b"/>
            <a:pathLst>
              <a:path w="1400810" h="251459">
                <a:moveTo>
                  <a:pt x="1291717" y="0"/>
                </a:moveTo>
                <a:lnTo>
                  <a:pt x="0" y="0"/>
                </a:lnTo>
                <a:lnTo>
                  <a:pt x="0" y="251459"/>
                </a:lnTo>
                <a:lnTo>
                  <a:pt x="1400556" y="251459"/>
                </a:lnTo>
                <a:lnTo>
                  <a:pt x="129171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632448"/>
            <a:ext cx="1537970" cy="226060"/>
          </a:xfrm>
          <a:custGeom>
            <a:avLst/>
            <a:gdLst/>
            <a:ahLst/>
            <a:cxnLst/>
            <a:rect l="l" t="t" r="r" b="b"/>
            <a:pathLst>
              <a:path w="1537970" h="226059">
                <a:moveTo>
                  <a:pt x="1437766" y="0"/>
                </a:moveTo>
                <a:lnTo>
                  <a:pt x="0" y="0"/>
                </a:lnTo>
                <a:lnTo>
                  <a:pt x="0" y="225549"/>
                </a:lnTo>
                <a:lnTo>
                  <a:pt x="1537893" y="225549"/>
                </a:lnTo>
                <a:lnTo>
                  <a:pt x="1437766" y="0"/>
                </a:lnTo>
                <a:close/>
              </a:path>
            </a:pathLst>
          </a:custGeom>
          <a:solidFill>
            <a:srgbClr val="5E3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310884"/>
            <a:ext cx="9144000" cy="330835"/>
          </a:xfrm>
          <a:custGeom>
            <a:avLst/>
            <a:gdLst/>
            <a:ahLst/>
            <a:cxnLst/>
            <a:rect l="l" t="t" r="r" b="b"/>
            <a:pathLst>
              <a:path w="9144000" h="330834">
                <a:moveTo>
                  <a:pt x="9144000" y="0"/>
                </a:moveTo>
                <a:lnTo>
                  <a:pt x="4788408" y="0"/>
                </a:lnTo>
                <a:lnTo>
                  <a:pt x="4668012" y="0"/>
                </a:lnTo>
                <a:lnTo>
                  <a:pt x="0" y="0"/>
                </a:lnTo>
                <a:lnTo>
                  <a:pt x="0" y="56464"/>
                </a:lnTo>
                <a:lnTo>
                  <a:pt x="1486027" y="56464"/>
                </a:lnTo>
                <a:lnTo>
                  <a:pt x="1607820" y="330708"/>
                </a:lnTo>
                <a:lnTo>
                  <a:pt x="4668012" y="330708"/>
                </a:lnTo>
                <a:lnTo>
                  <a:pt x="4788408" y="330708"/>
                </a:lnTo>
                <a:lnTo>
                  <a:pt x="9144000" y="330708"/>
                </a:lnTo>
                <a:lnTo>
                  <a:pt x="9144000" y="0"/>
                </a:lnTo>
                <a:close/>
              </a:path>
            </a:pathLst>
          </a:custGeom>
          <a:solidFill>
            <a:srgbClr val="D6B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3088" y="405384"/>
            <a:ext cx="1331976" cy="65989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59268" y="262127"/>
            <a:ext cx="998220" cy="94488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51459" y="1269491"/>
            <a:ext cx="8642985" cy="4895215"/>
          </a:xfrm>
          <a:custGeom>
            <a:avLst/>
            <a:gdLst/>
            <a:ahLst/>
            <a:cxnLst/>
            <a:rect l="l" t="t" r="r" b="b"/>
            <a:pathLst>
              <a:path w="8642985" h="4895215">
                <a:moveTo>
                  <a:pt x="8642604" y="0"/>
                </a:moveTo>
                <a:lnTo>
                  <a:pt x="0" y="0"/>
                </a:lnTo>
                <a:lnTo>
                  <a:pt x="0" y="4895088"/>
                </a:lnTo>
                <a:lnTo>
                  <a:pt x="8642604" y="4895088"/>
                </a:lnTo>
                <a:lnTo>
                  <a:pt x="864260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34082" y="1344549"/>
            <a:ext cx="5279390" cy="985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653276" y="6415434"/>
            <a:ext cx="1909445" cy="14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39555" cy="6858000"/>
            <a:chOff x="0" y="0"/>
            <a:chExt cx="913955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08948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6195059"/>
              <a:ext cx="2673350" cy="480059"/>
            </a:xfrm>
            <a:custGeom>
              <a:avLst/>
              <a:gdLst/>
              <a:ahLst/>
              <a:cxnLst/>
              <a:rect l="l" t="t" r="r" b="b"/>
              <a:pathLst>
                <a:path w="2673350" h="480059">
                  <a:moveTo>
                    <a:pt x="2465324" y="0"/>
                  </a:moveTo>
                  <a:lnTo>
                    <a:pt x="0" y="0"/>
                  </a:lnTo>
                  <a:lnTo>
                    <a:pt x="0" y="480059"/>
                  </a:lnTo>
                  <a:lnTo>
                    <a:pt x="2673096" y="480059"/>
                  </a:lnTo>
                  <a:lnTo>
                    <a:pt x="246532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11467"/>
              <a:ext cx="2945130" cy="447040"/>
            </a:xfrm>
            <a:custGeom>
              <a:avLst/>
              <a:gdLst/>
              <a:ahLst/>
              <a:cxnLst/>
              <a:rect l="l" t="t" r="r" b="b"/>
              <a:pathLst>
                <a:path w="2945130" h="447040">
                  <a:moveTo>
                    <a:pt x="2746501" y="0"/>
                  </a:moveTo>
                  <a:lnTo>
                    <a:pt x="0" y="0"/>
                  </a:lnTo>
                  <a:lnTo>
                    <a:pt x="0" y="446529"/>
                  </a:lnTo>
                  <a:lnTo>
                    <a:pt x="2944551" y="446529"/>
                  </a:lnTo>
                  <a:lnTo>
                    <a:pt x="2746501" y="0"/>
                  </a:lnTo>
                  <a:close/>
                </a:path>
              </a:pathLst>
            </a:custGeom>
            <a:solidFill>
              <a:srgbClr val="5E33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45699" y="0"/>
              <a:ext cx="4994275" cy="6858000"/>
            </a:xfrm>
            <a:custGeom>
              <a:avLst/>
              <a:gdLst/>
              <a:ahLst/>
              <a:cxnLst/>
              <a:rect l="l" t="t" r="r" b="b"/>
              <a:pathLst>
                <a:path w="4994275" h="6858000">
                  <a:moveTo>
                    <a:pt x="4987640" y="0"/>
                  </a:moveTo>
                  <a:lnTo>
                    <a:pt x="0" y="0"/>
                  </a:lnTo>
                  <a:lnTo>
                    <a:pt x="2041829" y="6857999"/>
                  </a:lnTo>
                  <a:lnTo>
                    <a:pt x="4993714" y="6857999"/>
                  </a:lnTo>
                  <a:lnTo>
                    <a:pt x="4987640" y="0"/>
                  </a:lnTo>
                  <a:close/>
                </a:path>
              </a:pathLst>
            </a:custGeom>
            <a:solidFill>
              <a:srgbClr val="D6B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3267" y="804828"/>
              <a:ext cx="1154984" cy="14350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373541" y="1199794"/>
              <a:ext cx="1063625" cy="390525"/>
            </a:xfrm>
            <a:custGeom>
              <a:avLst/>
              <a:gdLst/>
              <a:ahLst/>
              <a:cxnLst/>
              <a:rect l="l" t="t" r="r" b="b"/>
              <a:pathLst>
                <a:path w="1063625" h="390525">
                  <a:moveTo>
                    <a:pt x="303847" y="8051"/>
                  </a:moveTo>
                  <a:lnTo>
                    <a:pt x="0" y="8051"/>
                  </a:lnTo>
                  <a:lnTo>
                    <a:pt x="0" y="103314"/>
                  </a:lnTo>
                  <a:lnTo>
                    <a:pt x="0" y="166827"/>
                  </a:lnTo>
                  <a:lnTo>
                    <a:pt x="0" y="262089"/>
                  </a:lnTo>
                  <a:lnTo>
                    <a:pt x="0" y="381495"/>
                  </a:lnTo>
                  <a:lnTo>
                    <a:pt x="126390" y="381495"/>
                  </a:lnTo>
                  <a:lnTo>
                    <a:pt x="126390" y="262089"/>
                  </a:lnTo>
                  <a:lnTo>
                    <a:pt x="282498" y="262089"/>
                  </a:lnTo>
                  <a:lnTo>
                    <a:pt x="282498" y="166827"/>
                  </a:lnTo>
                  <a:lnTo>
                    <a:pt x="126390" y="166827"/>
                  </a:lnTo>
                  <a:lnTo>
                    <a:pt x="126390" y="103314"/>
                  </a:lnTo>
                  <a:lnTo>
                    <a:pt x="303847" y="103314"/>
                  </a:lnTo>
                  <a:lnTo>
                    <a:pt x="303847" y="8051"/>
                  </a:lnTo>
                  <a:close/>
                </a:path>
                <a:path w="1063625" h="390525">
                  <a:moveTo>
                    <a:pt x="709002" y="71564"/>
                  </a:moveTo>
                  <a:lnTo>
                    <a:pt x="676529" y="40779"/>
                  </a:lnTo>
                  <a:lnTo>
                    <a:pt x="636752" y="18364"/>
                  </a:lnTo>
                  <a:lnTo>
                    <a:pt x="590346" y="4648"/>
                  </a:lnTo>
                  <a:lnTo>
                    <a:pt x="538022" y="0"/>
                  </a:lnTo>
                  <a:lnTo>
                    <a:pt x="487375" y="4762"/>
                  </a:lnTo>
                  <a:lnTo>
                    <a:pt x="441972" y="18542"/>
                  </a:lnTo>
                  <a:lnTo>
                    <a:pt x="402742" y="40538"/>
                  </a:lnTo>
                  <a:lnTo>
                    <a:pt x="370624" y="69989"/>
                  </a:lnTo>
                  <a:lnTo>
                    <a:pt x="346532" y="106095"/>
                  </a:lnTo>
                  <a:lnTo>
                    <a:pt x="331406" y="148094"/>
                  </a:lnTo>
                  <a:lnTo>
                    <a:pt x="326148" y="195199"/>
                  </a:lnTo>
                  <a:lnTo>
                    <a:pt x="331393" y="242011"/>
                  </a:lnTo>
                  <a:lnTo>
                    <a:pt x="346468" y="283895"/>
                  </a:lnTo>
                  <a:lnTo>
                    <a:pt x="370408" y="320014"/>
                  </a:lnTo>
                  <a:lnTo>
                    <a:pt x="402221" y="349567"/>
                  </a:lnTo>
                  <a:lnTo>
                    <a:pt x="440956" y="371690"/>
                  </a:lnTo>
                  <a:lnTo>
                    <a:pt x="485609" y="385584"/>
                  </a:lnTo>
                  <a:lnTo>
                    <a:pt x="535228" y="390398"/>
                  </a:lnTo>
                  <a:lnTo>
                    <a:pt x="577354" y="387299"/>
                  </a:lnTo>
                  <a:lnTo>
                    <a:pt x="620014" y="378193"/>
                  </a:lnTo>
                  <a:lnTo>
                    <a:pt x="660920" y="363347"/>
                  </a:lnTo>
                  <a:lnTo>
                    <a:pt x="697826" y="342988"/>
                  </a:lnTo>
                  <a:lnTo>
                    <a:pt x="697826" y="184975"/>
                  </a:lnTo>
                  <a:lnTo>
                    <a:pt x="588200" y="184975"/>
                  </a:lnTo>
                  <a:lnTo>
                    <a:pt x="588200" y="279781"/>
                  </a:lnTo>
                  <a:lnTo>
                    <a:pt x="577037" y="283438"/>
                  </a:lnTo>
                  <a:lnTo>
                    <a:pt x="565785" y="286054"/>
                  </a:lnTo>
                  <a:lnTo>
                    <a:pt x="554355" y="287629"/>
                  </a:lnTo>
                  <a:lnTo>
                    <a:pt x="542658" y="288150"/>
                  </a:lnTo>
                  <a:lnTo>
                    <a:pt x="505980" y="281470"/>
                  </a:lnTo>
                  <a:lnTo>
                    <a:pt x="477850" y="262597"/>
                  </a:lnTo>
                  <a:lnTo>
                    <a:pt x="459828" y="233260"/>
                  </a:lnTo>
                  <a:lnTo>
                    <a:pt x="453478" y="195199"/>
                  </a:lnTo>
                  <a:lnTo>
                    <a:pt x="459854" y="156210"/>
                  </a:lnTo>
                  <a:lnTo>
                    <a:pt x="478078" y="126644"/>
                  </a:lnTo>
                  <a:lnTo>
                    <a:pt x="506768" y="107873"/>
                  </a:lnTo>
                  <a:lnTo>
                    <a:pt x="544512" y="101307"/>
                  </a:lnTo>
                  <a:lnTo>
                    <a:pt x="568032" y="103924"/>
                  </a:lnTo>
                  <a:lnTo>
                    <a:pt x="589813" y="111772"/>
                  </a:lnTo>
                  <a:lnTo>
                    <a:pt x="609854" y="124853"/>
                  </a:lnTo>
                  <a:lnTo>
                    <a:pt x="628154" y="143154"/>
                  </a:lnTo>
                  <a:lnTo>
                    <a:pt x="709002" y="71564"/>
                  </a:lnTo>
                  <a:close/>
                </a:path>
                <a:path w="1063625" h="390525">
                  <a:moveTo>
                    <a:pt x="1063028" y="287502"/>
                  </a:moveTo>
                  <a:lnTo>
                    <a:pt x="876236" y="287502"/>
                  </a:lnTo>
                  <a:lnTo>
                    <a:pt x="876236" y="237959"/>
                  </a:lnTo>
                  <a:lnTo>
                    <a:pt x="1034199" y="237959"/>
                  </a:lnTo>
                  <a:lnTo>
                    <a:pt x="1034199" y="146507"/>
                  </a:lnTo>
                  <a:lnTo>
                    <a:pt x="876236" y="146507"/>
                  </a:lnTo>
                  <a:lnTo>
                    <a:pt x="876236" y="103314"/>
                  </a:lnTo>
                  <a:lnTo>
                    <a:pt x="1055585" y="103314"/>
                  </a:lnTo>
                  <a:lnTo>
                    <a:pt x="1055585" y="8051"/>
                  </a:lnTo>
                  <a:lnTo>
                    <a:pt x="751738" y="8051"/>
                  </a:lnTo>
                  <a:lnTo>
                    <a:pt x="751738" y="103314"/>
                  </a:lnTo>
                  <a:lnTo>
                    <a:pt x="751738" y="146507"/>
                  </a:lnTo>
                  <a:lnTo>
                    <a:pt x="751738" y="237959"/>
                  </a:lnTo>
                  <a:lnTo>
                    <a:pt x="751738" y="287502"/>
                  </a:lnTo>
                  <a:lnTo>
                    <a:pt x="751738" y="381495"/>
                  </a:lnTo>
                  <a:lnTo>
                    <a:pt x="1063028" y="381495"/>
                  </a:lnTo>
                  <a:lnTo>
                    <a:pt x="1063028" y="287502"/>
                  </a:lnTo>
                  <a:close/>
                </a:path>
              </a:pathLst>
            </a:custGeom>
            <a:solidFill>
              <a:srgbClr val="B044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80983" y="1691512"/>
              <a:ext cx="461811" cy="14685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872524" y="1697084"/>
              <a:ext cx="24765" cy="139700"/>
            </a:xfrm>
            <a:custGeom>
              <a:avLst/>
              <a:gdLst/>
              <a:ahLst/>
              <a:cxnLst/>
              <a:rect l="l" t="t" r="r" b="b"/>
              <a:pathLst>
                <a:path w="24764" h="139700">
                  <a:moveTo>
                    <a:pt x="24159" y="0"/>
                  </a:moveTo>
                  <a:lnTo>
                    <a:pt x="0" y="0"/>
                  </a:lnTo>
                  <a:lnTo>
                    <a:pt x="0" y="139428"/>
                  </a:lnTo>
                  <a:lnTo>
                    <a:pt x="24159" y="139428"/>
                  </a:lnTo>
                  <a:lnTo>
                    <a:pt x="24159" y="0"/>
                  </a:lnTo>
                  <a:close/>
                </a:path>
              </a:pathLst>
            </a:custGeom>
            <a:solidFill>
              <a:srgbClr val="5C5B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23641" y="1696155"/>
              <a:ext cx="143096" cy="14220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41062" y="1702649"/>
              <a:ext cx="125441" cy="13571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86041" y="1735182"/>
              <a:ext cx="103112" cy="10318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11482" y="1735182"/>
              <a:ext cx="99412" cy="10133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34132" y="1735182"/>
              <a:ext cx="103143" cy="10318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659573" y="1735182"/>
              <a:ext cx="162602" cy="10318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851905" y="1697084"/>
              <a:ext cx="23495" cy="139700"/>
            </a:xfrm>
            <a:custGeom>
              <a:avLst/>
              <a:gdLst/>
              <a:ahLst/>
              <a:cxnLst/>
              <a:rect l="l" t="t" r="r" b="b"/>
              <a:pathLst>
                <a:path w="23495" h="139700">
                  <a:moveTo>
                    <a:pt x="23230" y="0"/>
                  </a:moveTo>
                  <a:lnTo>
                    <a:pt x="0" y="0"/>
                  </a:lnTo>
                  <a:lnTo>
                    <a:pt x="0" y="139428"/>
                  </a:lnTo>
                  <a:lnTo>
                    <a:pt x="23230" y="139428"/>
                  </a:lnTo>
                  <a:lnTo>
                    <a:pt x="23230" y="0"/>
                  </a:lnTo>
                  <a:close/>
                </a:path>
              </a:pathLst>
            </a:custGeom>
            <a:solidFill>
              <a:srgbClr val="5C5B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69850" y="1922941"/>
              <a:ext cx="106844" cy="142233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99933" y="1961996"/>
              <a:ext cx="103143" cy="10317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625374" y="1922957"/>
              <a:ext cx="24765" cy="140970"/>
            </a:xfrm>
            <a:custGeom>
              <a:avLst/>
              <a:gdLst/>
              <a:ahLst/>
              <a:cxnLst/>
              <a:rect l="l" t="t" r="r" b="b"/>
              <a:pathLst>
                <a:path w="24764" h="140969">
                  <a:moveTo>
                    <a:pt x="24159" y="0"/>
                  </a:moveTo>
                  <a:lnTo>
                    <a:pt x="0" y="0"/>
                  </a:lnTo>
                  <a:lnTo>
                    <a:pt x="0" y="140360"/>
                  </a:lnTo>
                  <a:lnTo>
                    <a:pt x="24159" y="140360"/>
                  </a:lnTo>
                  <a:lnTo>
                    <a:pt x="24159" y="0"/>
                  </a:lnTo>
                  <a:close/>
                </a:path>
              </a:pathLst>
            </a:custGeom>
            <a:solidFill>
              <a:srgbClr val="5C5B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734100" y="1931867"/>
              <a:ext cx="385605" cy="13330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42003" y="1922941"/>
              <a:ext cx="106844" cy="14223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272085" y="1961996"/>
              <a:ext cx="106875" cy="103178"/>
            </a:xfrm>
            <a:prstGeom prst="rect">
              <a:avLst/>
            </a:prstGeom>
          </p:spPr>
        </p:pic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1143711" y="2426589"/>
            <a:ext cx="3223260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50"/>
              </a:lnSpc>
              <a:spcBef>
                <a:spcPts val="100"/>
              </a:spcBef>
              <a:tabLst>
                <a:tab pos="2778125" algn="l"/>
              </a:tabLst>
            </a:pPr>
            <a:r>
              <a:rPr sz="1800" dirty="0">
                <a:solidFill>
                  <a:srgbClr val="6C5A00"/>
                </a:solidFill>
              </a:rPr>
              <a:t>E</a:t>
            </a:r>
            <a:r>
              <a:rPr sz="1800" spc="30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r>
              <a:rPr sz="1800" spc="30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T</a:t>
            </a:r>
            <a:r>
              <a:rPr sz="1800" spc="180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A</a:t>
            </a:r>
            <a:r>
              <a:rPr sz="1800" spc="250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D</a:t>
            </a:r>
            <a:r>
              <a:rPr sz="1800" spc="29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Í</a:t>
            </a:r>
            <a:r>
              <a:rPr sz="1800" spc="31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r>
              <a:rPr sz="1800" spc="30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T</a:t>
            </a:r>
            <a:r>
              <a:rPr sz="1800" spc="30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I</a:t>
            </a:r>
            <a:r>
              <a:rPr sz="1800" spc="310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C</a:t>
            </a:r>
            <a:r>
              <a:rPr sz="1800" spc="295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A	D</a:t>
            </a:r>
            <a:r>
              <a:rPr sz="1800" spc="22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E</a:t>
            </a:r>
            <a:endParaRPr sz="1800"/>
          </a:p>
          <a:p>
            <a:pPr marL="1270" algn="ctr">
              <a:lnSpc>
                <a:spcPts val="2050"/>
              </a:lnSpc>
            </a:pPr>
            <a:r>
              <a:rPr sz="1800" dirty="0">
                <a:solidFill>
                  <a:srgbClr val="6C5A00"/>
                </a:solidFill>
              </a:rPr>
              <a:t>P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E</a:t>
            </a:r>
            <a:r>
              <a:rPr sz="1800" spc="29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R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O</a:t>
            </a:r>
            <a:r>
              <a:rPr sz="1800" spc="29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N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A</a:t>
            </a:r>
            <a:r>
              <a:rPr sz="1800" spc="23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endParaRPr sz="1800"/>
          </a:p>
        </p:txBody>
      </p:sp>
      <p:sp>
        <p:nvSpPr>
          <p:cNvPr id="25" name="object 25"/>
          <p:cNvSpPr txBox="1"/>
          <p:nvPr/>
        </p:nvSpPr>
        <p:spPr>
          <a:xfrm>
            <a:off x="573430" y="2920746"/>
            <a:ext cx="4366895" cy="101886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lnSpc>
                <a:spcPts val="1939"/>
              </a:lnSpc>
              <a:spcBef>
                <a:spcPts val="345"/>
              </a:spcBef>
              <a:tabLst>
                <a:tab pos="2410460" algn="l"/>
                <a:tab pos="2934335" algn="l"/>
                <a:tab pos="3463925" algn="l"/>
                <a:tab pos="3909060" algn="l"/>
              </a:tabLst>
            </a:pP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D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S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54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P</a:t>
            </a:r>
            <a:r>
              <a:rPr sz="1800" b="1" spc="18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6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R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C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I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D</a:t>
            </a:r>
            <a:r>
              <a:rPr sz="1800" b="1" spc="31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7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S	O	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N</a:t>
            </a:r>
            <a:r>
              <a:rPr sz="1800" b="1" spc="2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O </a:t>
            </a:r>
            <a:r>
              <a:rPr sz="1800" b="1" spc="-4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L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O</a:t>
            </a:r>
            <a:r>
              <a:rPr sz="1800" b="1" spc="3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C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5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L</a:t>
            </a:r>
            <a:r>
              <a:rPr sz="1800" b="1" spc="3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I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Z</a:t>
            </a:r>
            <a:r>
              <a:rPr sz="1800" b="1" spc="3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5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D</a:t>
            </a:r>
            <a:r>
              <a:rPr sz="1800" b="1" spc="31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8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 smtClean="0">
                <a:solidFill>
                  <a:srgbClr val="6C5A00"/>
                </a:solidFill>
                <a:latin typeface="Arial"/>
                <a:cs typeface="Arial"/>
              </a:rPr>
              <a:t>S</a:t>
            </a:r>
            <a:r>
              <a:rPr sz="1800" b="1" spc="285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lang="es-MX" sz="1800" b="1" spc="-5" dirty="0" smtClean="0">
                <a:solidFill>
                  <a:srgbClr val="6C5A00"/>
                </a:solidFill>
                <a:latin typeface="Arial"/>
                <a:cs typeface="Arial"/>
              </a:rPr>
              <a:t>S E G U N D O </a:t>
            </a:r>
            <a:r>
              <a:rPr sz="1800" b="1" spc="-5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484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T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R</a:t>
            </a:r>
            <a:r>
              <a:rPr sz="1800" b="1" spc="29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I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M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S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T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R</a:t>
            </a:r>
            <a:r>
              <a:rPr sz="1800" b="1" spc="29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	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2</a:t>
            </a:r>
            <a:r>
              <a:rPr sz="1800" b="1" spc="2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0</a:t>
            </a:r>
            <a:r>
              <a:rPr sz="1800" b="1" spc="2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2</a:t>
            </a:r>
            <a:r>
              <a:rPr sz="1800" b="1" spc="2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1</a:t>
            </a:r>
            <a:endParaRPr sz="1800" dirty="0">
              <a:latin typeface="Arial"/>
              <a:cs typeface="Arial"/>
            </a:endParaRPr>
          </a:p>
          <a:p>
            <a:pPr algn="ctr">
              <a:lnSpc>
                <a:spcPts val="1925"/>
              </a:lnSpc>
            </a:pPr>
            <a:r>
              <a:rPr lang="es-MX" sz="1800" b="1" spc="305" dirty="0" smtClean="0">
                <a:solidFill>
                  <a:srgbClr val="6C5A00"/>
                </a:solidFill>
                <a:latin typeface="Arial"/>
                <a:cs typeface="Arial"/>
              </a:rPr>
              <a:t>A B R I L</a:t>
            </a:r>
            <a:r>
              <a:rPr sz="1800" b="1" spc="305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lang="es-MX" sz="1800" b="1" dirty="0" smtClean="0">
                <a:solidFill>
                  <a:srgbClr val="6C5A00"/>
                </a:solidFill>
                <a:latin typeface="Arial"/>
                <a:cs typeface="Arial"/>
              </a:rPr>
              <a:t>–</a:t>
            </a:r>
            <a:r>
              <a:rPr sz="1800" b="1" spc="295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lang="es-MX" b="1" dirty="0" smtClean="0">
                <a:solidFill>
                  <a:srgbClr val="6C5A00"/>
                </a:solidFill>
                <a:latin typeface="Arial"/>
                <a:cs typeface="Arial"/>
              </a:rPr>
              <a:t>J U N I 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67864" y="4153357"/>
            <a:ext cx="1948814" cy="647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850">
              <a:lnSpc>
                <a:spcPts val="1255"/>
              </a:lnSpc>
              <a:spcBef>
                <a:spcPts val="105"/>
              </a:spcBef>
            </a:pPr>
            <a:r>
              <a:rPr sz="1100" spc="5" dirty="0">
                <a:latin typeface="Arial MT"/>
                <a:cs typeface="Arial MT"/>
              </a:rPr>
              <a:t>O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B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L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G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spc="135" dirty="0">
                <a:latin typeface="Arial MT"/>
                <a:cs typeface="Arial MT"/>
              </a:rPr>
              <a:t>C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O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 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endParaRPr sz="1100">
              <a:latin typeface="Arial MT"/>
              <a:cs typeface="Arial MT"/>
            </a:endParaRPr>
          </a:p>
          <a:p>
            <a:pPr marL="260985">
              <a:lnSpc>
                <a:spcPts val="1190"/>
              </a:lnSpc>
            </a:pPr>
            <a:r>
              <a:rPr sz="1100" dirty="0">
                <a:latin typeface="Arial MT"/>
                <a:cs typeface="Arial MT"/>
              </a:rPr>
              <a:t>T</a:t>
            </a:r>
            <a:r>
              <a:rPr sz="1100" spc="-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endParaRPr sz="1100">
              <a:latin typeface="Arial MT"/>
              <a:cs typeface="Arial MT"/>
            </a:endParaRPr>
          </a:p>
          <a:p>
            <a:pPr marL="12700" marR="5080" indent="106680">
              <a:lnSpc>
                <a:spcPts val="1190"/>
              </a:lnSpc>
              <a:spcBef>
                <a:spcPts val="80"/>
              </a:spcBef>
            </a:pP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Í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F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 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</a:t>
            </a:r>
            <a:r>
              <a:rPr sz="1100" spc="-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. 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1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9  F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Ó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 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V 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1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 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371600" y="1366545"/>
            <a:ext cx="6828918" cy="997068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2480"/>
              </a:lnSpc>
              <a:spcBef>
                <a:spcPts val="275"/>
              </a:spcBef>
            </a:pPr>
            <a:r>
              <a:rPr spc="-15" dirty="0"/>
              <a:t>CARPETAS</a:t>
            </a:r>
            <a:r>
              <a:rPr spc="-20" dirty="0"/>
              <a:t> </a:t>
            </a:r>
            <a:r>
              <a:rPr spc="5" dirty="0"/>
              <a:t>INICIADAS</a:t>
            </a:r>
            <a:r>
              <a:rPr spc="-20" dirty="0"/>
              <a:t> </a:t>
            </a:r>
            <a:r>
              <a:rPr spc="5" dirty="0"/>
              <a:t>POR</a:t>
            </a:r>
            <a:r>
              <a:rPr spc="-20" dirty="0"/>
              <a:t> </a:t>
            </a:r>
            <a:r>
              <a:rPr spc="5" dirty="0"/>
              <a:t>PERSONAS </a:t>
            </a:r>
            <a:r>
              <a:rPr spc="-585" dirty="0"/>
              <a:t> </a:t>
            </a:r>
            <a:r>
              <a:rPr spc="-10" dirty="0"/>
              <a:t>DESAPARECIDAS </a:t>
            </a:r>
            <a:r>
              <a:rPr lang="es-MX" spc="5" dirty="0" smtClean="0"/>
              <a:t>DEL 01 DE ABRIL DEL 2021 AL 30 DE JUNIO DE 2021</a:t>
            </a:r>
            <a:endParaRPr spc="5" dirty="0"/>
          </a:p>
        </p:txBody>
      </p:sp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3397617843"/>
              </p:ext>
            </p:extLst>
          </p:nvPr>
        </p:nvGraphicFramePr>
        <p:xfrm>
          <a:off x="257666" y="2286000"/>
          <a:ext cx="8915400" cy="392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295400" y="1344549"/>
            <a:ext cx="6857999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887220" marR="5080" indent="-1875155">
              <a:lnSpc>
                <a:spcPts val="2480"/>
              </a:lnSpc>
              <a:spcBef>
                <a:spcPts val="275"/>
              </a:spcBef>
            </a:pPr>
            <a:r>
              <a:rPr spc="5" dirty="0"/>
              <a:t>PERSONAS</a:t>
            </a:r>
            <a:r>
              <a:rPr spc="-15" dirty="0"/>
              <a:t> </a:t>
            </a:r>
            <a:r>
              <a:rPr spc="5" dirty="0"/>
              <a:t>LOCALIZADAS</a:t>
            </a:r>
            <a:r>
              <a:rPr spc="-10" dirty="0"/>
              <a:t> </a:t>
            </a:r>
            <a:r>
              <a:rPr lang="es-MX" spc="5" dirty="0" smtClean="0"/>
              <a:t>DEL 01 DE ABRIL DEL 2021 AL 30 DE JUNIO DEL 2021</a:t>
            </a:r>
            <a:endParaRPr spc="5" dirty="0"/>
          </a:p>
        </p:txBody>
      </p: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3982863864"/>
              </p:ext>
            </p:extLst>
          </p:nvPr>
        </p:nvGraphicFramePr>
        <p:xfrm>
          <a:off x="533400" y="1905000"/>
          <a:ext cx="8229600" cy="428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127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Arial MT</vt:lpstr>
      <vt:lpstr>Calibri</vt:lpstr>
      <vt:lpstr>Office Theme</vt:lpstr>
      <vt:lpstr>E S T A D Í S T I C A D E P E R S O N A S</vt:lpstr>
      <vt:lpstr>CARPETAS INICIADAS POR PERSONAS  DESAPARECIDAS DEL 01 DE ABRIL DEL 2021 AL 30 DE JUNIO DE 2021</vt:lpstr>
      <vt:lpstr>PERSONAS LOCALIZADAS DEL 01 DE ABRIL DEL 2021 AL 30 DE JUNIO DEL 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Emireth Rosas</dc:creator>
  <cp:lastModifiedBy>Cuenta Microsoft</cp:lastModifiedBy>
  <cp:revision>8</cp:revision>
  <dcterms:created xsi:type="dcterms:W3CDTF">2021-07-15T21:31:04Z</dcterms:created>
  <dcterms:modified xsi:type="dcterms:W3CDTF">2021-08-04T18:52:36Z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2021-07-15T00:00:00Z</vt:filetime>
  </property>
</Properties>
</file>